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6" r:id="rId4"/>
    <p:sldId id="271" r:id="rId5"/>
    <p:sldId id="277" r:id="rId6"/>
    <p:sldId id="278" r:id="rId7"/>
    <p:sldId id="283" r:id="rId8"/>
    <p:sldId id="279" r:id="rId9"/>
    <p:sldId id="266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960">
          <p15:clr>
            <a:srgbClr val="A4A3A4"/>
          </p15:clr>
        </p15:guide>
        <p15:guide id="5" orient="horz" pos="2976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3839">
          <p15:clr>
            <a:srgbClr val="A4A3A4"/>
          </p15:clr>
        </p15:guide>
        <p15:guide id="9" pos="815">
          <p15:clr>
            <a:srgbClr val="A4A3A4"/>
          </p15:clr>
        </p15:guide>
        <p15:guide id="10" pos="6623">
          <p15:clr>
            <a:srgbClr val="A4A3A4"/>
          </p15:clr>
        </p15:guide>
        <p15:guide id="11" pos="897">
          <p15:clr>
            <a:srgbClr val="A4A3A4"/>
          </p15:clr>
        </p15:guide>
        <p15:guide id="12" pos="6863">
          <p15:clr>
            <a:srgbClr val="A4A3A4"/>
          </p15:clr>
        </p15:guide>
        <p15:guide id="13" pos="7295">
          <p15:clr>
            <a:srgbClr val="A4A3A4"/>
          </p15:clr>
        </p15:guide>
        <p15:guide id="14" pos="3695">
          <p15:clr>
            <a:srgbClr val="A4A3A4"/>
          </p15:clr>
        </p15:guide>
        <p15:guide id="15" pos="2927">
          <p15:clr>
            <a:srgbClr val="A4A3A4"/>
          </p15:clr>
        </p15:guide>
        <p15:guide id="16" pos="383">
          <p15:clr>
            <a:srgbClr val="A4A3A4"/>
          </p15:clr>
        </p15:guide>
        <p15:guide id="17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>
      <p:cViewPr varScale="1">
        <p:scale>
          <a:sx n="107" d="100"/>
          <a:sy n="107" d="100"/>
        </p:scale>
        <p:origin x="138" y="180"/>
      </p:cViewPr>
      <p:guideLst>
        <p:guide orient="horz" pos="2160"/>
        <p:guide orient="horz" pos="3888"/>
        <p:guide orient="horz" pos="1152"/>
        <p:guide orient="horz" pos="960"/>
        <p:guide orient="horz" pos="2976"/>
        <p:guide orient="horz" pos="432"/>
        <p:guide orient="horz" pos="3600"/>
        <p:guide pos="3839"/>
        <p:guide pos="815"/>
        <p:guide pos="6623"/>
        <p:guide pos="897"/>
        <p:guide pos="6863"/>
        <p:guide pos="7295"/>
        <p:guide pos="3695"/>
        <p:guide pos="2927"/>
        <p:guide pos="383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cs-CZ" smtClean="0"/>
              <a:t>4. 11. 2016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cs-CZ" smtClean="0"/>
              <a:t>4. 11. 2016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Jiný obrázek s titulke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11" name="Obdélník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11" name="Obdélník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13" name="Obdélník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DC1F7-A9E9-4D8B-8C97-C74523B2CF2A}" type="datetimeFigureOut">
              <a:rPr lang="cs-CZ" noProof="0" smtClean="0"/>
              <a:t>4. 11. 2016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Kliknutím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cs-CZ" noProof="0" smtClean="0"/>
              <a:pPr/>
              <a:t>4. 11. 2016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0" i="0" dirty="0">
                <a:solidFill>
                  <a:srgbClr val="FFFF00"/>
                </a:solidFill>
                <a:latin typeface="Century"/>
                <a:ea typeface="+mj-ea"/>
                <a:cs typeface="+mj-cs"/>
              </a:rPr>
              <a:t>Program MŠMT VIII</a:t>
            </a:r>
            <a:br>
              <a:rPr lang="cs-CZ" sz="5400" b="0" i="0" dirty="0">
                <a:solidFill>
                  <a:srgbClr val="FFFF00"/>
                </a:solidFill>
                <a:latin typeface="Century"/>
                <a:ea typeface="+mj-ea"/>
                <a:cs typeface="+mj-cs"/>
              </a:rPr>
            </a:br>
            <a:r>
              <a:rPr lang="cs-CZ" sz="5400" b="0" i="0" dirty="0">
                <a:solidFill>
                  <a:srgbClr val="FFFF00"/>
                </a:solidFill>
                <a:latin typeface="Century"/>
                <a:ea typeface="+mj-ea"/>
                <a:cs typeface="+mj-cs"/>
              </a:rPr>
              <a:t>v roce 2017</a:t>
            </a:r>
            <a:br>
              <a:rPr lang="cs-CZ" sz="5400" b="0" i="0" dirty="0">
                <a:solidFill>
                  <a:srgbClr val="FFFF00"/>
                </a:solidFill>
                <a:latin typeface="Century"/>
                <a:ea typeface="+mj-ea"/>
                <a:cs typeface="+mj-cs"/>
              </a:rPr>
            </a:br>
            <a:br>
              <a:rPr lang="cs-CZ" dirty="0">
                <a:solidFill>
                  <a:srgbClr val="FFFF00"/>
                </a:solidFill>
                <a:latin typeface="Century"/>
              </a:rPr>
            </a:br>
            <a:endParaRPr lang="cs-CZ" sz="5400" b="0" i="0" dirty="0">
              <a:solidFill>
                <a:srgbClr val="FFFF00"/>
              </a:solidFill>
              <a:latin typeface="Century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9100119" cy="990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000" b="0" i="0" spc="250" baseline="0" dirty="0">
                <a:solidFill>
                  <a:srgbClr val="FFFF00"/>
                </a:solidFill>
              </a:rPr>
              <a:t>Pražská</a:t>
            </a:r>
            <a:r>
              <a:rPr lang="cs-CZ" sz="2000" b="0" i="0" spc="250" dirty="0">
                <a:solidFill>
                  <a:srgbClr val="FFFF00"/>
                </a:solidFill>
              </a:rPr>
              <a:t> tělovýchovná unie</a:t>
            </a:r>
            <a:endParaRPr lang="cs-CZ" sz="2000" b="0" i="0" spc="25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8458200" cy="1143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FFFF00"/>
                </a:solidFill>
                <a:latin typeface="Century"/>
              </a:rPr>
              <a:t>Obsahové zaměření programu</a:t>
            </a:r>
            <a:endParaRPr lang="cs-CZ" sz="4000" b="0" i="0" dirty="0">
              <a:solidFill>
                <a:srgbClr val="FFFF00"/>
              </a:solidFill>
              <a:latin typeface="Century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sz="2400" b="0" i="0" dirty="0">
                <a:solidFill>
                  <a:schemeClr val="tx1"/>
                </a:solidFill>
                <a:latin typeface="Century"/>
                <a:ea typeface="+mn-ea"/>
                <a:cs typeface="+mn-cs"/>
              </a:rPr>
              <a:t>Určeno pro sportovní kluby (jeden oddíl) a tělovýchovné jednoty (více oddílů) – v pokynech MŠMT jsou uvedeny definice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dirty="0">
                <a:latin typeface="Century"/>
              </a:rPr>
              <a:t>Náplní je zabezpečení sportovní, pohybové, tělovýchovné činnosti dětí a mládeže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dirty="0">
                <a:latin typeface="Century"/>
              </a:rPr>
              <a:t>Dotace se poskytuje až do 100 % hodnoty projektu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8458200" cy="1143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FFFF00"/>
                </a:solidFill>
                <a:latin typeface="Century"/>
              </a:rPr>
              <a:t>Oprávněný žadatel</a:t>
            </a:r>
            <a:endParaRPr lang="cs-CZ" sz="4000" b="0" i="0" dirty="0">
              <a:solidFill>
                <a:srgbClr val="FFFF00"/>
              </a:solidFill>
              <a:latin typeface="Century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293814" y="1828800"/>
            <a:ext cx="9601200" cy="4696544"/>
          </a:xfrm>
        </p:spPr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u="sng" dirty="0">
                <a:latin typeface="Century"/>
              </a:rPr>
              <a:t>Spolek</a:t>
            </a:r>
            <a:r>
              <a:rPr lang="cs-CZ" dirty="0">
                <a:latin typeface="Century"/>
              </a:rPr>
              <a:t> ve formě sportovního klubu nebo tělovýchovné jednoty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dirty="0">
                <a:latin typeface="Century"/>
              </a:rPr>
              <a:t>Podmínka minimálně </a:t>
            </a:r>
            <a:r>
              <a:rPr lang="cs-CZ" u="sng" dirty="0">
                <a:latin typeface="Century"/>
              </a:rPr>
              <a:t>2 let činnosti</a:t>
            </a:r>
            <a:r>
              <a:rPr lang="cs-CZ" dirty="0">
                <a:latin typeface="Century"/>
              </a:rPr>
              <a:t> k datu podání žádosti (při rozdělení spolku se započítává činnost v předchozím spolku)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dirty="0">
                <a:latin typeface="Century"/>
              </a:rPr>
              <a:t>Podmínka mít k 30. 9. 2016 alespoň </a:t>
            </a:r>
            <a:r>
              <a:rPr lang="cs-CZ" u="sng" dirty="0">
                <a:latin typeface="Century"/>
              </a:rPr>
              <a:t>12 členů</a:t>
            </a:r>
            <a:r>
              <a:rPr lang="cs-CZ" dirty="0">
                <a:latin typeface="Century"/>
              </a:rPr>
              <a:t> mladších 18 let (věk dovršen v roce podání, tedy v roce 2016)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dirty="0">
                <a:latin typeface="Century"/>
              </a:rPr>
              <a:t>Předmětná mládež musí vyvíjet sportovní </a:t>
            </a:r>
            <a:r>
              <a:rPr lang="cs-CZ" u="sng" dirty="0">
                <a:latin typeface="Century"/>
              </a:rPr>
              <a:t>činnost alespoň 1 hod. týdně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dirty="0">
                <a:latin typeface="Century"/>
              </a:rPr>
              <a:t>Předmětná mládež musí platit </a:t>
            </a:r>
            <a:r>
              <a:rPr lang="cs-CZ" u="sng" dirty="0">
                <a:latin typeface="Century"/>
              </a:rPr>
              <a:t>příspěvky min. 100 Kč ročně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8458200" cy="1143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FFFF00"/>
                </a:solidFill>
                <a:latin typeface="Century"/>
              </a:rPr>
              <a:t>Použití dotace – co lze </a:t>
            </a:r>
            <a:endParaRPr lang="cs-CZ" sz="4000" b="0" i="0" dirty="0">
              <a:solidFill>
                <a:srgbClr val="FFFF00"/>
              </a:solidFill>
              <a:latin typeface="Century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25860" y="1828800"/>
            <a:ext cx="10585176" cy="4696544"/>
          </a:xfrm>
        </p:spPr>
        <p:txBody>
          <a:bodyPr>
            <a:normAutofit fontScale="92500" lnSpcReduction="10000"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sz="2600" dirty="0">
                <a:latin typeface="Century"/>
              </a:rPr>
              <a:t>Dotace je určena na realizaci pravidelné všeobecné sportovní, organizační a obsahové činnosti spolku. Lze ji použít zejména na:</a:t>
            </a:r>
          </a:p>
          <a:p>
            <a:pPr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Tx/>
              <a:buChar char="-"/>
            </a:pPr>
            <a:r>
              <a:rPr lang="cs-CZ" sz="2600" u="sng" dirty="0">
                <a:latin typeface="Century"/>
              </a:rPr>
              <a:t>sportovní vybavení  </a:t>
            </a:r>
            <a:r>
              <a:rPr lang="cs-CZ" sz="2600" dirty="0">
                <a:latin typeface="Century"/>
              </a:rPr>
              <a:t>(max. do výše 50 % dotace)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sz="2600" u="sng" dirty="0">
                <a:latin typeface="Century"/>
              </a:rPr>
              <a:t>personální zabezpečení</a:t>
            </a:r>
            <a:r>
              <a:rPr lang="cs-CZ" sz="2600" dirty="0">
                <a:latin typeface="Century"/>
              </a:rPr>
              <a:t> práce trenérů, cvičitelů, organizačních pracovníků   (min. 50% dotace, pokud  je celková dotace vyšší než 100.000 Kč)</a:t>
            </a:r>
          </a:p>
          <a:p>
            <a:pPr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Tx/>
              <a:buChar char="-"/>
            </a:pPr>
            <a:r>
              <a:rPr lang="cs-CZ" sz="2600" u="sng" dirty="0">
                <a:latin typeface="Century"/>
              </a:rPr>
              <a:t>zabezpečení sportovní činnosti </a:t>
            </a:r>
            <a:r>
              <a:rPr lang="cs-CZ" sz="2600" dirty="0">
                <a:latin typeface="Century"/>
              </a:rPr>
              <a:t>- zdravotní a metodické zabezpečení, nájem sportovních zařízení, cestovné, startovné, ubytování, stravování (max. 50% dotace)</a:t>
            </a:r>
          </a:p>
          <a:p>
            <a:pPr marL="0" indent="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endParaRPr lang="cs-CZ" sz="2600" dirty="0">
              <a:latin typeface="Century"/>
            </a:endParaRPr>
          </a:p>
          <a:p>
            <a:pPr marL="0" indent="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r>
              <a:rPr lang="cs-CZ" sz="2600" dirty="0">
                <a:latin typeface="Century"/>
              </a:rPr>
              <a:t>Vždy ale ve vztahu ke sportovní činnosti </a:t>
            </a:r>
            <a:r>
              <a:rPr lang="cs-CZ" sz="2600" u="sng" dirty="0">
                <a:latin typeface="Century"/>
              </a:rPr>
              <a:t>dětí a mládeže (v souladu s projektem)</a:t>
            </a:r>
            <a:r>
              <a:rPr lang="cs-CZ" sz="2600" dirty="0">
                <a:latin typeface="Century"/>
              </a:rPr>
              <a:t>!</a:t>
            </a:r>
            <a:endParaRPr lang="cs-CZ" sz="2600" b="0" i="0" dirty="0">
              <a:solidFill>
                <a:schemeClr val="tx1"/>
              </a:solidFill>
              <a:latin typeface="Century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8458200" cy="1143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FFFF00"/>
                </a:solidFill>
                <a:latin typeface="Century"/>
              </a:rPr>
              <a:t>Použití dotace – co nelze </a:t>
            </a:r>
            <a:endParaRPr lang="cs-CZ" sz="4000" b="0" i="0" dirty="0">
              <a:solidFill>
                <a:srgbClr val="FFFF00"/>
              </a:solidFill>
              <a:latin typeface="Century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837828" y="1828800"/>
            <a:ext cx="11089232" cy="4840560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dirty="0">
                <a:latin typeface="Century"/>
              </a:rPr>
              <a:t>Pořízení hmotného a nehmotného majetku, úroky, penále, leasing, pohoštění, dary, příspěvky jiným organizacím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dirty="0">
                <a:latin typeface="Century"/>
              </a:rPr>
              <a:t>Náklady nad limit (náklady sice uznatelné, avšak omezené limitem):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Tx/>
              <a:buChar char="-"/>
            </a:pPr>
            <a:r>
              <a:rPr lang="cs-CZ" sz="2200" dirty="0">
                <a:latin typeface="Century"/>
              </a:rPr>
              <a:t>Personální náklady nad limit (max. 45.000 měsíčně / osoba  + odvody za organizaci) i OSVČ – pozor na 1 osoba nemůže být financována z různým programů MŠMT	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Tx/>
              <a:buChar char="-"/>
            </a:pPr>
            <a:r>
              <a:rPr lang="cs-CZ" sz="2200" dirty="0">
                <a:latin typeface="Century"/>
              </a:rPr>
              <a:t>Vybavení elektronikou nad limit (omezení viz příloha MŠMT)</a:t>
            </a:r>
          </a:p>
          <a:p>
            <a:pPr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Tx/>
              <a:buChar char="-"/>
            </a:pPr>
            <a:endParaRPr lang="cs-CZ" dirty="0">
              <a:latin typeface="Century"/>
            </a:endParaRPr>
          </a:p>
          <a:p>
            <a:pPr marL="0" indent="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endParaRPr lang="cs-CZ" dirty="0">
              <a:latin typeface="Century"/>
            </a:endParaRPr>
          </a:p>
          <a:p>
            <a:pPr marL="0" indent="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r>
              <a:rPr lang="cs-CZ" dirty="0">
                <a:latin typeface="Century"/>
              </a:rPr>
              <a:t>Vše ve vztahu k dospělým a nečlenům (tzn. mimo projekt)!</a:t>
            </a:r>
            <a:endParaRPr lang="cs-CZ" b="0" i="0" dirty="0">
              <a:solidFill>
                <a:schemeClr val="tx1"/>
              </a:solidFill>
              <a:latin typeface="Century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endParaRPr lang="cs-CZ" sz="2400" b="0" i="0" dirty="0">
              <a:solidFill>
                <a:schemeClr val="tx1"/>
              </a:solidFill>
              <a:latin typeface="Centur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5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8458200" cy="1143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FFFF00"/>
                </a:solidFill>
                <a:latin typeface="Century"/>
              </a:rPr>
              <a:t>Podání žádosti</a:t>
            </a:r>
            <a:endParaRPr lang="cs-CZ" sz="4000" b="0" i="0" dirty="0">
              <a:solidFill>
                <a:srgbClr val="FFFF00"/>
              </a:solidFill>
              <a:latin typeface="Century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837828" y="1828800"/>
            <a:ext cx="11089232" cy="4552528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Tx/>
              <a:buChar char="-"/>
            </a:pPr>
            <a:r>
              <a:rPr lang="cs-CZ" dirty="0">
                <a:latin typeface="Century"/>
              </a:rPr>
              <a:t>Elektronická registrace subjektu v IS-SPORT (MŠMT) včetně úplného a správného vyplnění údajů o spolku</a:t>
            </a:r>
          </a:p>
          <a:p>
            <a:pPr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Tx/>
              <a:buChar char="-"/>
            </a:pPr>
            <a:r>
              <a:rPr lang="cs-CZ" u="sng" dirty="0">
                <a:latin typeface="Century"/>
              </a:rPr>
              <a:t>Vyplnění elektronické žádosti </a:t>
            </a:r>
            <a:r>
              <a:rPr lang="cs-CZ" dirty="0">
                <a:latin typeface="Century"/>
              </a:rPr>
              <a:t>- rozpočtovaná částka projektu, žádaná částka dotace, stav členské základny, vybrané příspěvky (obojí v členění na mládež a dospělé), členská základna mládeže v členění dle sportů</a:t>
            </a:r>
          </a:p>
          <a:p>
            <a:pPr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Tx/>
              <a:buChar char="-"/>
            </a:pPr>
            <a:r>
              <a:rPr lang="cs-CZ" u="sng" dirty="0">
                <a:latin typeface="Century"/>
              </a:rPr>
              <a:t>Doplnění příloh </a:t>
            </a:r>
            <a:r>
              <a:rPr lang="cs-CZ" dirty="0">
                <a:latin typeface="Century"/>
              </a:rPr>
              <a:t>(elektronická podoba): aktuální stanovy, potvrzení o vedení bankovního účtu (ne starší než 3 měsíce), výpis z veřejného rejstříku (ne starší než 3 měsíce), výroční zpráva (postačí úplná účetní závěrka s přílohami)</a:t>
            </a:r>
            <a:endParaRPr lang="cs-CZ" sz="2400" b="0" i="0" dirty="0">
              <a:latin typeface="Century"/>
            </a:endParaRP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u="sng" dirty="0">
                <a:latin typeface="Century"/>
              </a:rPr>
              <a:t>Podání žádosti </a:t>
            </a:r>
            <a:r>
              <a:rPr lang="cs-CZ" dirty="0">
                <a:latin typeface="Century"/>
              </a:rPr>
              <a:t>(listinná podoba) 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sz="2400" i="0" u="sng" dirty="0">
                <a:latin typeface="Century"/>
                <a:ea typeface="+mn-ea"/>
                <a:cs typeface="+mn-cs"/>
              </a:rPr>
              <a:t>Termín podání:</a:t>
            </a:r>
            <a:r>
              <a:rPr lang="cs-CZ" sz="2400" i="0" dirty="0">
                <a:latin typeface="Century"/>
                <a:ea typeface="+mn-ea"/>
                <a:cs typeface="+mn-cs"/>
              </a:rPr>
              <a:t> 30.11.2016</a:t>
            </a:r>
          </a:p>
        </p:txBody>
      </p:sp>
    </p:spTree>
    <p:extLst>
      <p:ext uri="{BB962C8B-B14F-4D97-AF65-F5344CB8AC3E}">
        <p14:creationId xmlns:p14="http://schemas.microsoft.com/office/powerpoint/2010/main" val="39086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293812" y="381000"/>
            <a:ext cx="8458200" cy="1143000"/>
          </a:xfrm>
        </p:spPr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dirty="0">
                <a:solidFill>
                  <a:srgbClr val="FFFF00"/>
                </a:solidFill>
                <a:latin typeface="Century"/>
              </a:rPr>
              <a:t>Kritéria hodnocení</a:t>
            </a:r>
            <a:endParaRPr lang="cs-CZ" sz="4000" b="0" i="0" dirty="0">
              <a:solidFill>
                <a:srgbClr val="FFFF00"/>
              </a:solidFill>
              <a:latin typeface="Century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837828" y="1828800"/>
            <a:ext cx="11089232" cy="4343400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Font typeface="Arial"/>
              <a:buChar char="•"/>
            </a:pPr>
            <a:r>
              <a:rPr lang="cs-CZ" dirty="0">
                <a:latin typeface="Century"/>
              </a:rPr>
              <a:t>MŠMT bude poskytovat dotaci (pravděpodobně) podle:</a:t>
            </a:r>
          </a:p>
          <a:p>
            <a:pPr marL="0" indent="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r>
              <a:rPr lang="cs-CZ" dirty="0">
                <a:latin typeface="Century"/>
              </a:rPr>
              <a:t>a) </a:t>
            </a:r>
            <a:r>
              <a:rPr lang="cs-CZ" u="sng" dirty="0">
                <a:latin typeface="Century"/>
              </a:rPr>
              <a:t>Výše členské základny</a:t>
            </a:r>
            <a:r>
              <a:rPr lang="cs-CZ" dirty="0">
                <a:latin typeface="Century"/>
              </a:rPr>
              <a:t> mládeže do 18 let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>
                <a:latin typeface="Century"/>
              </a:rPr>
              <a:t>b) </a:t>
            </a:r>
            <a:r>
              <a:rPr lang="cs-CZ" u="sng" dirty="0">
                <a:latin typeface="Century"/>
              </a:rPr>
              <a:t>Míry aktivity </a:t>
            </a:r>
            <a:r>
              <a:rPr lang="cs-CZ" u="sng" dirty="0"/>
              <a:t>členské základny</a:t>
            </a:r>
            <a:r>
              <a:rPr lang="cs-CZ" dirty="0"/>
              <a:t> mládeže do 18 let (četnost sportovní aktivity, účast v soutěžích)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>
                <a:latin typeface="Century"/>
              </a:rPr>
              <a:t>Kategorie 1 (mládež cvičící 1x týdně)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dirty="0">
                <a:latin typeface="Century"/>
              </a:rPr>
              <a:t>Kategorie 2 (mládež cvičící 2x týdně + účast v soutěžích (individuální sporty 4 závody, týmové sporty 4 utkání za posledních 12 měsíců)</a:t>
            </a:r>
          </a:p>
          <a:p>
            <a:pPr marL="0" indent="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r>
              <a:rPr lang="cs-CZ" dirty="0">
                <a:latin typeface="Century"/>
              </a:rPr>
              <a:t>c) </a:t>
            </a:r>
            <a:r>
              <a:rPr lang="cs-CZ" u="sng" dirty="0">
                <a:latin typeface="Century"/>
              </a:rPr>
              <a:t>Rozpočtu projektu</a:t>
            </a:r>
          </a:p>
          <a:p>
            <a:pPr marL="0" indent="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r>
              <a:rPr lang="cs-CZ" dirty="0">
                <a:latin typeface="Century"/>
              </a:rPr>
              <a:t>d) </a:t>
            </a:r>
            <a:r>
              <a:rPr lang="cs-CZ" u="sng" dirty="0">
                <a:latin typeface="Century"/>
              </a:rPr>
              <a:t>Výše požadované dotace</a:t>
            </a:r>
          </a:p>
          <a:p>
            <a:pPr marL="0" indent="0" algn="l" defTabSz="914400">
              <a:lnSpc>
                <a:spcPct val="90000"/>
              </a:lnSpc>
              <a:spcBef>
                <a:spcPts val="1600"/>
              </a:spcBef>
              <a:buClr>
                <a:schemeClr val="tx1"/>
              </a:buClr>
              <a:buNone/>
            </a:pPr>
            <a:endParaRPr lang="cs-CZ" dirty="0">
              <a:latin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9007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Hodně štěstí</a:t>
            </a:r>
            <a:br>
              <a:rPr lang="cs-CZ" dirty="0"/>
            </a:br>
            <a:r>
              <a:rPr lang="cs-CZ" dirty="0"/>
              <a:t>při podávání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přeje PTU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Ing. Jaroslav Chvalný</a:t>
            </a:r>
          </a:p>
          <a:p>
            <a:r>
              <a:rPr lang="cs-CZ"/>
              <a:t>Ing. Veronika </a:t>
            </a:r>
            <a:r>
              <a:rPr lang="cs-CZ" dirty="0"/>
              <a:t>Nešpůrková</a:t>
            </a:r>
          </a:p>
          <a:p>
            <a:endParaRPr lang="cs-CZ" dirty="0"/>
          </a:p>
        </p:txBody>
      </p:sp>
      <p:pic>
        <p:nvPicPr>
          <p:cNvPr id="8" name="Zástupný symbol obrázku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3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5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_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Woodgrain_16x9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93BFFF-247F-4C7E-AEF1-FED4A53338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s designem dřeva (širokoúhlá)</Template>
  <TotalTime>0</TotalTime>
  <Words>496</Words>
  <Application>Microsoft Office PowerPoint</Application>
  <PresentationFormat>Vlastní</PresentationFormat>
  <Paragraphs>46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Century</vt:lpstr>
      <vt:lpstr>Woodgrain_16x9</vt:lpstr>
      <vt:lpstr>Program MŠMT VIII v roce 2017  </vt:lpstr>
      <vt:lpstr>Obsahové zaměření programu</vt:lpstr>
      <vt:lpstr>Oprávněný žadatel</vt:lpstr>
      <vt:lpstr>Použití dotace – co lze </vt:lpstr>
      <vt:lpstr>Použití dotace – co nelze </vt:lpstr>
      <vt:lpstr>Podání žádosti</vt:lpstr>
      <vt:lpstr>Kritéria hodnocení</vt:lpstr>
      <vt:lpstr>Hodně štěstí při podávání  přeje PTU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2016-11-03T09:25:34Z</dcterms:created>
  <dcterms:modified xsi:type="dcterms:W3CDTF">2016-11-04T17:57:49Z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